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17" r:id="rId5"/>
    <p:sldId id="307" r:id="rId6"/>
    <p:sldId id="318" r:id="rId7"/>
    <p:sldId id="308" r:id="rId8"/>
    <p:sldId id="278" r:id="rId9"/>
    <p:sldId id="309" r:id="rId10"/>
    <p:sldId id="263" r:id="rId11"/>
    <p:sldId id="322" r:id="rId12"/>
    <p:sldId id="330" r:id="rId13"/>
    <p:sldId id="320" r:id="rId14"/>
    <p:sldId id="321" r:id="rId15"/>
    <p:sldId id="324" r:id="rId16"/>
    <p:sldId id="326" r:id="rId17"/>
    <p:sldId id="329" r:id="rId18"/>
    <p:sldId id="332" r:id="rId19"/>
    <p:sldId id="331" r:id="rId20"/>
    <p:sldId id="325" r:id="rId21"/>
    <p:sldId id="310" r:id="rId22"/>
    <p:sldId id="327" r:id="rId23"/>
    <p:sldId id="328" r:id="rId24"/>
    <p:sldId id="311" r:id="rId25"/>
    <p:sldId id="31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C7B45B5A-57F3-2857-311D-5A2531FD002B}" name="todd allmand" initials="ta" userId="c75fc178460de88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CB4050-2D63-4E14-A47F-3E2913EC79A9}" v="41" dt="2024-09-16T14:59:39.287"/>
  </p1510:revLst>
</p1510:revInfo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05" autoAdjust="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12/12/2024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367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913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998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546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428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166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midgetmomma.com/pumpkin-pie-recip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rdeningknowhow.com/garden-how-to/info/what-to-do-with-fall-leaves.htm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elegra.ph/Listya-Derevev-Foto-Dlya-Detej-02-1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hyperlink" Target="https://doodidooda.blogspot.com/2011/04/aesops-fables.html" TargetMode="External"/><Relationship Id="rId18" Type="http://schemas.openxmlformats.org/officeDocument/2006/relationships/hyperlink" Target="https://www.teacherspayteachers.com/Product/Folk-Heros-and-Tall-Tales-1151505" TargetMode="External"/><Relationship Id="rId3" Type="http://schemas.openxmlformats.org/officeDocument/2006/relationships/image" Target="../media/image9.jpg"/><Relationship Id="rId7" Type="http://schemas.openxmlformats.org/officeDocument/2006/relationships/hyperlink" Target="https://creativecommons.org/licenses/by-nc/3.0/" TargetMode="External"/><Relationship Id="rId12" Type="http://schemas.openxmlformats.org/officeDocument/2006/relationships/image" Target="../media/image13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edtechmethods.com/student-posts/the-tortoise-and-the-hare/" TargetMode="External"/><Relationship Id="rId20" Type="http://schemas.openxmlformats.org/officeDocument/2006/relationships/hyperlink" Target="http://childrens-books.lovetoknow.com/Short_Easy_Fairy_Tal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en/ethics-right-wrong-ethical-moral-2991600/" TargetMode="External"/><Relationship Id="rId11" Type="http://schemas.openxmlformats.org/officeDocument/2006/relationships/hyperlink" Target="https://vermishis.deviantart.com/art/Good-Evil-Wallpaper-52375445" TargetMode="External"/><Relationship Id="rId5" Type="http://schemas.openxmlformats.org/officeDocument/2006/relationships/image" Target="../media/image10.jpg"/><Relationship Id="rId15" Type="http://schemas.openxmlformats.org/officeDocument/2006/relationships/image" Target="../media/image14.jpg"/><Relationship Id="rId10" Type="http://schemas.openxmlformats.org/officeDocument/2006/relationships/image" Target="../media/image12.png"/><Relationship Id="rId19" Type="http://schemas.openxmlformats.org/officeDocument/2006/relationships/image" Target="../media/image16.jpg"/><Relationship Id="rId4" Type="http://schemas.openxmlformats.org/officeDocument/2006/relationships/hyperlink" Target="https://storypath.upsem.edu/lectionary-links-sunday-february-9-2014/" TargetMode="External"/><Relationship Id="rId9" Type="http://schemas.openxmlformats.org/officeDocument/2006/relationships/hyperlink" Target="https://kalafudra.com/tag/cinderella/" TargetMode="External"/><Relationship Id="rId1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interest.com.mx/pin/34874756490106423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youtube.com/watch?v=OmEOwjzVksU" TargetMode="External"/><Relationship Id="rId4" Type="http://schemas.openxmlformats.org/officeDocument/2006/relationships/hyperlink" Target="https://www.flickr.com/photos/myboogers/400528247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youtube.com/watch?v=YbfHbE75iDk" TargetMode="External"/><Relationship Id="rId4" Type="http://schemas.openxmlformats.org/officeDocument/2006/relationships/hyperlink" Target="https://www.flickr.com/photos/myboogers/40052824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/>
          <a:p>
            <a:r>
              <a:rPr lang="en-US" dirty="0"/>
              <a:t>Moral Theme</a:t>
            </a:r>
          </a:p>
        </p:txBody>
      </p:sp>
      <p:pic>
        <p:nvPicPr>
          <p:cNvPr id="11" name="Picture 10" descr="A slice of pumpkin pie with a fork and pumpkins&#10;&#10;Description automatically generated">
            <a:extLst>
              <a:ext uri="{FF2B5EF4-FFF2-40B4-BE49-F238E27FC236}">
                <a16:creationId xmlns:a16="http://schemas.microsoft.com/office/drawing/2014/main" id="{BBC5D532-C761-8E94-B1D7-D4E5F1701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" y="0"/>
            <a:ext cx="3320143" cy="42889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1279EE-82A8-8056-C676-FE32218DE78C}"/>
              </a:ext>
            </a:extLst>
          </p:cNvPr>
          <p:cNvSpPr txBox="1"/>
          <p:nvPr/>
        </p:nvSpPr>
        <p:spPr>
          <a:xfrm>
            <a:off x="9644744" y="10591800"/>
            <a:ext cx="254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midgetmomma.com/pumpkin-pie-recip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FAD7-3CEF-7253-D188-02E40EE2F6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you think  is the moral or lesson of the story The Empty Pot?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C49310-F38B-A1ED-410E-FDAB03ECD391}"/>
              </a:ext>
            </a:extLst>
          </p:cNvPr>
          <p:cNvCxnSpPr/>
          <p:nvPr/>
        </p:nvCxnSpPr>
        <p:spPr>
          <a:xfrm>
            <a:off x="-1687286" y="1175657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32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8B2C-8FA7-FE2E-73F9-FC0014D4F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620486"/>
            <a:ext cx="10360152" cy="5475514"/>
          </a:xfrm>
        </p:spPr>
        <p:txBody>
          <a:bodyPr/>
          <a:lstStyle/>
          <a:p>
            <a:r>
              <a:rPr 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moral of the story "The Empty Pot" is that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honesty and hard work are more valuable than deceit. Being truthful can </a:t>
            </a:r>
            <a:r>
              <a:rPr 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 to unexpected rewards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7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2CEB-B922-FF4C-B254-A884017B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are two stories similar or different? Cut each sentence and glue each under correct category.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3773E-EB85-B939-4A8D-F9B73D4141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C76C5-7815-3978-E32C-4C43D7503FC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787B7-55BF-9FD1-1972-8AA0EB6F8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9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7FB8-2209-509B-2552-17D4E5AB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work.</a:t>
            </a:r>
            <a:br>
              <a:rPr lang="en-US" dirty="0"/>
            </a:br>
            <a:r>
              <a:rPr lang="en-US" dirty="0"/>
              <a:t>How are two stories similar or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71338-9759-76A1-DB08-4B4F31C7EA1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Similarities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stories have emperors.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stories are folktales from a long time ago.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stories have children.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stories have a moral message, the importance of being honest.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both stories there was an honest child  who told the truth.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39F2E-C27B-3A42-DDD1-9CC92CF1F1F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Differences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story is from Chinese culture, the other is not.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story involves growing plants from seeds , the other involves the emperor’s new clothes and a parade.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emperor in the Empty Pot is much wiser than the emperor in The Emperor’s New Clothes.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emperor in The Empty Pot found a successor for his kingdom, while the emperor in The Emperor’s New Clothes was shamed for his dishonesty.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FD5F5-7361-E93B-E239-9CEEA9627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6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2C6C-5E51-50B8-3988-5BA0223CF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</p:spTree>
    <p:extLst>
      <p:ext uri="{BB962C8B-B14F-4D97-AF65-F5344CB8AC3E}">
        <p14:creationId xmlns:p14="http://schemas.microsoft.com/office/powerpoint/2010/main" val="352755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6E1A-4D02-57B1-6E17-45F70BEBA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43" y="0"/>
            <a:ext cx="10775333" cy="685799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50D24E-15A3-B233-E18C-587B12691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1731"/>
              </p:ext>
            </p:extLst>
          </p:nvPr>
        </p:nvGraphicFramePr>
        <p:xfrm>
          <a:off x="2032000" y="719666"/>
          <a:ext cx="8127999" cy="569976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6404429">
                  <a:extLst>
                    <a:ext uri="{9D8B030D-6E8A-4147-A177-3AD203B41FA5}">
                      <a16:colId xmlns:a16="http://schemas.microsoft.com/office/drawing/2014/main" val="1304245909"/>
                    </a:ext>
                  </a:extLst>
                </a:gridCol>
                <a:gridCol w="881742">
                  <a:extLst>
                    <a:ext uri="{9D8B030D-6E8A-4147-A177-3AD203B41FA5}">
                      <a16:colId xmlns:a16="http://schemas.microsoft.com/office/drawing/2014/main" val="3436226908"/>
                    </a:ext>
                  </a:extLst>
                </a:gridCol>
                <a:gridCol w="841828">
                  <a:extLst>
                    <a:ext uri="{9D8B030D-6E8A-4147-A177-3AD203B41FA5}">
                      <a16:colId xmlns:a16="http://schemas.microsoft.com/office/drawing/2014/main" val="1448614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Draw a check mark under the correct letter T or F to indicate if each sentence is True or False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811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The moral of the story The Emperor and his New Clothes is without honesty; people often end up looking very foolish.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65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A moral is a type of message in a story that teaches a lesson about right and wrong.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Both emperors were wise.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796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Both stories originated from China.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00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Both stories had emperors.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85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The moral of the story The Empty Pot is honesty and hard work are more valuable than deceit.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24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Moral theme is usually found in fairy tales, folk tales, and fables.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The Boy Who Cried “Wolf” is a fable with moral theme.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58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</a:rPr>
                        <a:t>Both tales, The Emperor’s New Clothes and The Empty Pot have similar moral themes about honesty.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341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88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F14B-64EA-909F-A554-00099F3681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8630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96E0-F2FB-6FE7-7BDE-BE1609E0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 are below for extra work if needed.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5A322-9A54-6FF8-C626-4CE9A2492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8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theme words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F3CEF66-C6D7-C765-24E7-1DCFB38FE5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/>
          <a:p>
            <a:r>
              <a:rPr lang="en-US" dirty="0"/>
              <a:t>Bad</a:t>
            </a:r>
          </a:p>
          <a:p>
            <a:r>
              <a:rPr lang="en-US" dirty="0"/>
              <a:t>Evil</a:t>
            </a:r>
          </a:p>
          <a:p>
            <a:r>
              <a:rPr lang="en-US" dirty="0"/>
              <a:t>Negative</a:t>
            </a:r>
          </a:p>
          <a:p>
            <a:r>
              <a:rPr lang="en-US" dirty="0"/>
              <a:t>Hatred</a:t>
            </a:r>
          </a:p>
          <a:p>
            <a:r>
              <a:rPr lang="en-US" dirty="0"/>
              <a:t>Pessimistic</a:t>
            </a:r>
          </a:p>
          <a:p>
            <a:r>
              <a:rPr lang="en-US" dirty="0"/>
              <a:t>Selfish</a:t>
            </a:r>
          </a:p>
          <a:p>
            <a:r>
              <a:rPr lang="en-US" dirty="0"/>
              <a:t>Unkind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08FA6-0F25-31F2-2EF2-90B188630F6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Good</a:t>
            </a:r>
          </a:p>
          <a:p>
            <a:r>
              <a:rPr lang="en-US" dirty="0"/>
              <a:t> positive</a:t>
            </a:r>
          </a:p>
          <a:p>
            <a:r>
              <a:rPr lang="en-US" dirty="0"/>
              <a:t>Kind</a:t>
            </a:r>
          </a:p>
          <a:p>
            <a:r>
              <a:rPr lang="en-US" dirty="0"/>
              <a:t>Love</a:t>
            </a:r>
          </a:p>
          <a:p>
            <a:r>
              <a:rPr lang="en-US" dirty="0"/>
              <a:t>Sharing</a:t>
            </a:r>
          </a:p>
          <a:p>
            <a:r>
              <a:rPr lang="en-US" dirty="0"/>
              <a:t>Caring</a:t>
            </a:r>
          </a:p>
          <a:p>
            <a:r>
              <a:rPr lang="en-US" dirty="0"/>
              <a:t>Optimistic</a:t>
            </a:r>
          </a:p>
          <a:p>
            <a:r>
              <a:rPr lang="en-US" dirty="0"/>
              <a:t>Selfless</a:t>
            </a:r>
          </a:p>
          <a:p>
            <a:r>
              <a:rPr lang="en-US" dirty="0"/>
              <a:t>Empathetic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483F-8147-8A9A-9B72-325885356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309" y="707572"/>
            <a:ext cx="4145933" cy="1589314"/>
          </a:xfrm>
        </p:spPr>
        <p:txBody>
          <a:bodyPr/>
          <a:lstStyle/>
          <a:p>
            <a:pPr algn="l"/>
            <a:r>
              <a:rPr lang="en-US" dirty="0"/>
              <a:t>Synonyms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42B6B-4791-FD67-480D-B474CFC453A8}"/>
              </a:ext>
            </a:extLst>
          </p:cNvPr>
          <p:cNvSpPr txBox="1"/>
          <p:nvPr/>
        </p:nvSpPr>
        <p:spPr>
          <a:xfrm>
            <a:off x="3624942" y="2971801"/>
            <a:ext cx="7979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Synonyms are similar words.</a:t>
            </a:r>
          </a:p>
          <a:p>
            <a:r>
              <a:rPr lang="en-US" sz="3200" dirty="0"/>
              <a:t>              Good = nice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550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/>
          <a:lstStyle/>
          <a:p>
            <a:r>
              <a:rPr lang="en-US" dirty="0"/>
              <a:t>                What is moral theme?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055B58-7E4B-A074-D7F5-75FD0632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392" y="163285"/>
            <a:ext cx="4190999" cy="4679830"/>
          </a:xfrm>
        </p:spPr>
        <p:txBody>
          <a:bodyPr/>
          <a:lstStyle/>
          <a:p>
            <a:r>
              <a:rPr lang="en-US" b="1" dirty="0"/>
              <a:t>Morality</a:t>
            </a:r>
          </a:p>
          <a:p>
            <a:endParaRPr lang="en-US" dirty="0"/>
          </a:p>
        </p:txBody>
      </p:sp>
      <p:pic>
        <p:nvPicPr>
          <p:cNvPr id="10" name="Camera 9">
            <a:extLst>
              <a:ext uri="{FF2B5EF4-FFF2-40B4-BE49-F238E27FC236}">
                <a16:creationId xmlns:a16="http://schemas.microsoft.com/office/drawing/2014/main" id="{06B9D696-D9CD-427E-B988-04D14192B38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632" y="484632"/>
            <a:ext cx="2057400" cy="2057400"/>
          </a:xfrm>
          <a:prstGeom prst="ellipse">
            <a:avLst/>
          </a:prstGeom>
        </p:spPr>
      </p:pic>
      <p:pic>
        <p:nvPicPr>
          <p:cNvPr id="4" name="Picture 3" descr="A pile of colorful leaves&#10;&#10;Description automatically generated">
            <a:extLst>
              <a:ext uri="{FF2B5EF4-FFF2-40B4-BE49-F238E27FC236}">
                <a16:creationId xmlns:a16="http://schemas.microsoft.com/office/drawing/2014/main" id="{1FD134ED-6B4D-4CE9-67F3-72398A72B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-119743"/>
            <a:ext cx="434128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C4C7-CEF8-FC1E-22C2-C5536A5C6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Antonyms</a:t>
            </a:r>
            <a:br>
              <a:rPr lang="en-US" dirty="0"/>
            </a:br>
            <a:r>
              <a:rPr lang="en-US" dirty="0"/>
              <a:t>are opposite words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good                    Evil</a:t>
            </a:r>
          </a:p>
        </p:txBody>
      </p:sp>
      <p:sp>
        <p:nvSpPr>
          <p:cNvPr id="3" name="Not Equal 2">
            <a:extLst>
              <a:ext uri="{FF2B5EF4-FFF2-40B4-BE49-F238E27FC236}">
                <a16:creationId xmlns:a16="http://schemas.microsoft.com/office/drawing/2014/main" id="{AA8C283F-35E8-E627-5E4F-EAE004B9CA9B}"/>
              </a:ext>
            </a:extLst>
          </p:cNvPr>
          <p:cNvSpPr/>
          <p:nvPr/>
        </p:nvSpPr>
        <p:spPr>
          <a:xfrm>
            <a:off x="5725885" y="3995057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6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Connect each word to its antonym (</a:t>
            </a:r>
            <a:r>
              <a:rPr lang="en-US" dirty="0"/>
              <a:t>opposite word</a:t>
            </a:r>
            <a:r>
              <a:rPr lang="en-US" sz="3200" dirty="0"/>
              <a:t>)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F2BA06-39BD-0413-D150-70F75EA6CC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/>
          <a:lstStyle/>
          <a:p>
            <a:r>
              <a:rPr lang="en-US" dirty="0"/>
              <a:t>Good</a:t>
            </a:r>
          </a:p>
          <a:p>
            <a:r>
              <a:rPr lang="en-US" dirty="0"/>
              <a:t> positive</a:t>
            </a:r>
          </a:p>
          <a:p>
            <a:r>
              <a:rPr lang="en-US" dirty="0"/>
              <a:t>Kind</a:t>
            </a:r>
          </a:p>
          <a:p>
            <a:r>
              <a:rPr lang="en-US" dirty="0"/>
              <a:t>Love</a:t>
            </a:r>
          </a:p>
          <a:p>
            <a:r>
              <a:rPr lang="en-US" dirty="0"/>
              <a:t>Sharing</a:t>
            </a:r>
          </a:p>
          <a:p>
            <a:r>
              <a:rPr lang="en-US" dirty="0"/>
              <a:t>Caring</a:t>
            </a:r>
          </a:p>
          <a:p>
            <a:r>
              <a:rPr lang="en-US" dirty="0"/>
              <a:t>Optimistic</a:t>
            </a:r>
          </a:p>
          <a:p>
            <a:r>
              <a:rPr lang="en-US" dirty="0"/>
              <a:t>Selfless</a:t>
            </a:r>
          </a:p>
          <a:p>
            <a:r>
              <a:rPr lang="en-US" dirty="0"/>
              <a:t>Empathetic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12FDC-7484-2B3B-E496-14434825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8951-9FCD-17FA-E9EF-E27EC63D31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Bad</a:t>
            </a:r>
          </a:p>
          <a:p>
            <a:r>
              <a:rPr lang="en-US" dirty="0"/>
              <a:t>Evil</a:t>
            </a:r>
          </a:p>
          <a:p>
            <a:r>
              <a:rPr lang="en-US" dirty="0"/>
              <a:t>Negative</a:t>
            </a:r>
          </a:p>
          <a:p>
            <a:r>
              <a:rPr lang="en-US" dirty="0"/>
              <a:t>Hate</a:t>
            </a:r>
          </a:p>
          <a:p>
            <a:r>
              <a:rPr lang="en-US" dirty="0"/>
              <a:t>Pessimistic</a:t>
            </a:r>
          </a:p>
          <a:p>
            <a:r>
              <a:rPr lang="en-US" dirty="0"/>
              <a:t>Selfish</a:t>
            </a:r>
          </a:p>
          <a:p>
            <a:r>
              <a:rPr lang="en-US" dirty="0"/>
              <a:t>Unkind</a:t>
            </a:r>
          </a:p>
          <a:p>
            <a:r>
              <a:rPr lang="en-US" dirty="0"/>
              <a:t>Uncaring</a:t>
            </a:r>
          </a:p>
          <a:p>
            <a:r>
              <a:rPr lang="en-US" dirty="0"/>
              <a:t>Self-centered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817EE9-8824-D7E1-E29E-6995B7144CBA}"/>
              </a:ext>
            </a:extLst>
          </p:cNvPr>
          <p:cNvCxnSpPr>
            <a:cxnSpLocks/>
          </p:cNvCxnSpPr>
          <p:nvPr/>
        </p:nvCxnSpPr>
        <p:spPr>
          <a:xfrm flipV="1">
            <a:off x="2253343" y="3886200"/>
            <a:ext cx="2490108" cy="7402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33A77B-664F-FFD3-D61A-0D344C26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0F3C-5228-C9FB-1212-1D4894C80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A9EE9E-3073-7E11-3AA5-F77C3B48A97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9500A-4B75-29F9-CE37-C3E13D6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4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DACC-3EB2-7CFD-C61A-783C0E41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641848" cy="5029200"/>
          </a:xfrm>
        </p:spPr>
        <p:txBody>
          <a:bodyPr anchor="ctr">
            <a:normAutofit/>
          </a:bodyPr>
          <a:lstStyle/>
          <a:p>
            <a:r>
              <a:rPr lang="en-US" sz="4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moral is a type of message in a story that teaches a lesson about right and wrong, or how to make decisions and treat others. 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We see moral theme usually in fairy tales, folktales, and fables</a:t>
            </a:r>
            <a:r>
              <a:rPr lang="en-US" sz="4100" dirty="0"/>
              <a:t>.</a:t>
            </a:r>
          </a:p>
        </p:txBody>
      </p:sp>
      <p:pic>
        <p:nvPicPr>
          <p:cNvPr id="5" name="Picture 4" descr="A close-up of some leaves&#10;&#10;Description automatically generated">
            <a:extLst>
              <a:ext uri="{FF2B5EF4-FFF2-40B4-BE49-F238E27FC236}">
                <a16:creationId xmlns:a16="http://schemas.microsoft.com/office/drawing/2014/main" id="{CDAFFD73-0711-53CB-D53E-B6EB0AD10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466" r="26358" b="1"/>
          <a:stretch/>
        </p:blipFill>
        <p:spPr>
          <a:xfrm>
            <a:off x="7401941" y="10"/>
            <a:ext cx="4790059" cy="658705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88005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artoon of a child jumping&#10;&#10;Description automatically generated">
            <a:extLst>
              <a:ext uri="{FF2B5EF4-FFF2-40B4-BE49-F238E27FC236}">
                <a16:creationId xmlns:a16="http://schemas.microsoft.com/office/drawing/2014/main" id="{D8AAE31B-1148-D303-A2C0-CE3DC490FE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642" r="13642"/>
          <a:stretch>
            <a:fillRect/>
          </a:stretch>
        </p:blipFill>
        <p:spPr>
          <a:xfrm>
            <a:off x="243784" y="32657"/>
            <a:ext cx="2972777" cy="3562748"/>
          </a:xfrm>
        </p:spPr>
      </p:pic>
      <p:pic>
        <p:nvPicPr>
          <p:cNvPr id="9" name="Picture 8" descr="A yellow sign with black text&#10;&#10;Description automatically generated">
            <a:extLst>
              <a:ext uri="{FF2B5EF4-FFF2-40B4-BE49-F238E27FC236}">
                <a16:creationId xmlns:a16="http://schemas.microsoft.com/office/drawing/2014/main" id="{E3D8127C-E84E-4DC0-E048-F49FD983B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70220" y="-100859"/>
            <a:ext cx="2986483" cy="2113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C81713-947A-11E3-EF05-D4DAF36E8725}"/>
              </a:ext>
            </a:extLst>
          </p:cNvPr>
          <p:cNvSpPr txBox="1"/>
          <p:nvPr/>
        </p:nvSpPr>
        <p:spPr>
          <a:xfrm>
            <a:off x="3733800" y="5655380"/>
            <a:ext cx="272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storypath.upsem.edu/lectionary-links-sunday-february-9-201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1" name="Picture 10" descr="A person in a blue dress&#10;&#10;Description automatically generated">
            <a:extLst>
              <a:ext uri="{FF2B5EF4-FFF2-40B4-BE49-F238E27FC236}">
                <a16:creationId xmlns:a16="http://schemas.microsoft.com/office/drawing/2014/main" id="{30F99E3B-68BE-D15E-F427-F2CEC137E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16561" y="-100859"/>
            <a:ext cx="4305468" cy="6704748"/>
          </a:xfrm>
          <a:prstGeom prst="rect">
            <a:avLst/>
          </a:prstGeom>
        </p:spPr>
      </p:pic>
      <p:pic>
        <p:nvPicPr>
          <p:cNvPr id="14" name="Picture 13" descr="A black and white photo of a black and white photo of a black and white photo of a black and white photo of a black and white photo of a black and white photo of a black and&#10;&#10;Description automatically generated">
            <a:extLst>
              <a:ext uri="{FF2B5EF4-FFF2-40B4-BE49-F238E27FC236}">
                <a16:creationId xmlns:a16="http://schemas.microsoft.com/office/drawing/2014/main" id="{992310E1-5EA2-FEED-073F-DA90D8B89C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49240" y="4082418"/>
            <a:ext cx="3067321" cy="2479828"/>
          </a:xfrm>
          <a:prstGeom prst="rect">
            <a:avLst/>
          </a:prstGeom>
        </p:spPr>
      </p:pic>
      <p:pic>
        <p:nvPicPr>
          <p:cNvPr id="17" name="Picture 16" descr="A book cover with animals&#10;&#10;Description automatically generated">
            <a:extLst>
              <a:ext uri="{FF2B5EF4-FFF2-40B4-BE49-F238E27FC236}">
                <a16:creationId xmlns:a16="http://schemas.microsoft.com/office/drawing/2014/main" id="{89AFEE3B-100B-BECD-C300-FF0039E3FC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285863" y="4833964"/>
            <a:ext cx="1814879" cy="19984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657709-EC11-D708-5E12-66ADBC45DB69}"/>
              </a:ext>
            </a:extLst>
          </p:cNvPr>
          <p:cNvSpPr txBox="1"/>
          <p:nvPr/>
        </p:nvSpPr>
        <p:spPr>
          <a:xfrm>
            <a:off x="4933950" y="49530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3" tooltip="https://doodidooda.blogspot.com/2011/04/aesops-fabl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20" name="Picture 19" descr="A turtle and rabbit running&#10;&#10;Description automatically generated">
            <a:extLst>
              <a:ext uri="{FF2B5EF4-FFF2-40B4-BE49-F238E27FC236}">
                <a16:creationId xmlns:a16="http://schemas.microsoft.com/office/drawing/2014/main" id="{F576921E-C5C0-3621-2C77-D3D6E54237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578552" y="1952598"/>
            <a:ext cx="4522191" cy="2828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0B726C-97F7-F67A-283F-F5FAC518417D}"/>
              </a:ext>
            </a:extLst>
          </p:cNvPr>
          <p:cNvSpPr txBox="1"/>
          <p:nvPr/>
        </p:nvSpPr>
        <p:spPr>
          <a:xfrm>
            <a:off x="3476625" y="5067300"/>
            <a:ext cx="5238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6" tooltip="https://edtechmethods.com/student-posts/the-tortoise-and-the-har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5" name="Picture 4" descr="A group of books on a yellow background&#10;&#10;Description automatically generated">
            <a:extLst>
              <a:ext uri="{FF2B5EF4-FFF2-40B4-BE49-F238E27FC236}">
                <a16:creationId xmlns:a16="http://schemas.microsoft.com/office/drawing/2014/main" id="{362BD3E2-A86A-9742-8D0C-4FE08D57B3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8067999" y="4916683"/>
            <a:ext cx="1814879" cy="1915705"/>
          </a:xfrm>
          <a:prstGeom prst="rect">
            <a:avLst/>
          </a:prstGeom>
        </p:spPr>
      </p:pic>
      <p:pic>
        <p:nvPicPr>
          <p:cNvPr id="13" name="Picture 12" descr="An open book with cartoon characters on it&#10;&#10;Description automatically generated">
            <a:extLst>
              <a:ext uri="{FF2B5EF4-FFF2-40B4-BE49-F238E27FC236}">
                <a16:creationId xmlns:a16="http://schemas.microsoft.com/office/drawing/2014/main" id="{1DF7D70E-C14C-966C-8687-E2D1C38A40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0604895" y="1"/>
            <a:ext cx="1587106" cy="18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401" y="1515836"/>
            <a:ext cx="7853314" cy="3826327"/>
          </a:xfrm>
        </p:spPr>
        <p:txBody>
          <a:bodyPr anchor="b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and the Hare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Fox and the Crow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 and the Grasshopper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Little Red Riding Hood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 descr="A table with pumpkins and a box of nuts&#10;&#10;Description automatically generated">
            <a:extLst>
              <a:ext uri="{FF2B5EF4-FFF2-40B4-BE49-F238E27FC236}">
                <a16:creationId xmlns:a16="http://schemas.microsoft.com/office/drawing/2014/main" id="{16A9D69A-0D28-7611-5E14-5D16445816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745" r="11745"/>
          <a:stretch>
            <a:fillRect/>
          </a:stretch>
        </p:blipFill>
        <p:spPr>
          <a:xfrm>
            <a:off x="-1" y="1186542"/>
            <a:ext cx="4338687" cy="567145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2FEEB6-76D7-C050-462D-B03C004B305F}"/>
              </a:ext>
            </a:extLst>
          </p:cNvPr>
          <p:cNvSpPr txBox="1"/>
          <p:nvPr/>
        </p:nvSpPr>
        <p:spPr>
          <a:xfrm>
            <a:off x="4338686" y="144733"/>
            <a:ext cx="394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Moral Theme stories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205" y="914400"/>
            <a:ext cx="5449824" cy="3538728"/>
          </a:xfrm>
        </p:spPr>
        <p:txBody>
          <a:bodyPr anchor="b">
            <a:normAutofit/>
          </a:bodyPr>
          <a:lstStyle/>
          <a:p>
            <a:r>
              <a:rPr lang="en-US" dirty="0"/>
              <a:t>Moral Theme Stories</a:t>
            </a:r>
          </a:p>
        </p:txBody>
      </p:sp>
      <p:pic>
        <p:nvPicPr>
          <p:cNvPr id="5" name="Picture 4" descr="A group of pumpkins on grass">
            <a:extLst>
              <a:ext uri="{FF2B5EF4-FFF2-40B4-BE49-F238E27FC236}">
                <a16:creationId xmlns:a16="http://schemas.microsoft.com/office/drawing/2014/main" id="{B7F4FEF3-ACB0-074D-BB00-894B37320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323" r="16301" b="-2"/>
          <a:stretch/>
        </p:blipFill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2C87D-96D4-0C01-0F84-E8BA78C307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27204" y="4681728"/>
            <a:ext cx="5449824" cy="1280160"/>
          </a:xfrm>
        </p:spPr>
        <p:txBody>
          <a:bodyPr>
            <a:normAutofit/>
          </a:bodyPr>
          <a:lstStyle/>
          <a:p>
            <a:r>
              <a:rPr lang="en-US" dirty="0">
                <a:hlinkClick r:id="rId5"/>
              </a:rPr>
              <a:t>The Emperor's New Clothes</a:t>
            </a:r>
            <a:endParaRPr lang="en-US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124EC-377B-E27F-D7EC-03904CC730C6}"/>
              </a:ext>
            </a:extLst>
          </p:cNvPr>
          <p:cNvSpPr txBox="1"/>
          <p:nvPr/>
        </p:nvSpPr>
        <p:spPr>
          <a:xfrm>
            <a:off x="10001978" y="6657945"/>
            <a:ext cx="219002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myboogers/400528247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2843784"/>
          </a:xfrm>
        </p:spPr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you think  is the moral or lesson of the story The Emperor’s New Clothes 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3633-9AA6-3C04-A615-3918AC7A4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228601"/>
            <a:ext cx="10360152" cy="610688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40C28"/>
                </a:solidFill>
                <a:latin typeface="Google Sans"/>
              </a:rPr>
              <a:t>The moral of the story is:</a:t>
            </a:r>
            <a:br>
              <a:rPr lang="en-US" dirty="0">
                <a:solidFill>
                  <a:srgbClr val="040C28"/>
                </a:solidFill>
                <a:latin typeface="Google Sans"/>
              </a:rPr>
            </a:br>
            <a:br>
              <a:rPr lang="en-US" dirty="0">
                <a:solidFill>
                  <a:srgbClr val="040C28"/>
                </a:solidFill>
                <a:latin typeface="Google Sans"/>
              </a:rPr>
            </a:br>
            <a:r>
              <a:rPr lang="en-US" dirty="0">
                <a:solidFill>
                  <a:srgbClr val="040C28"/>
                </a:solidFill>
                <a:latin typeface="Google Sans"/>
              </a:rPr>
              <a:t>I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 is best to trust oneself and be honest; Speak up for the truth and what is right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b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</a:b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Without honesty, people often end up looking very foolish.</a:t>
            </a:r>
            <a:b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6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205" y="914400"/>
            <a:ext cx="5449824" cy="3538728"/>
          </a:xfrm>
        </p:spPr>
        <p:txBody>
          <a:bodyPr anchor="b">
            <a:normAutofit/>
          </a:bodyPr>
          <a:lstStyle/>
          <a:p>
            <a:r>
              <a:rPr lang="en-US" dirty="0"/>
              <a:t>Moral Theme Stories</a:t>
            </a:r>
          </a:p>
        </p:txBody>
      </p:sp>
      <p:pic>
        <p:nvPicPr>
          <p:cNvPr id="5" name="Picture 4" descr="A group of pumpkins on grass">
            <a:extLst>
              <a:ext uri="{FF2B5EF4-FFF2-40B4-BE49-F238E27FC236}">
                <a16:creationId xmlns:a16="http://schemas.microsoft.com/office/drawing/2014/main" id="{B7F4FEF3-ACB0-074D-BB00-894B37320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323" r="16301" b="-2"/>
          <a:stretch/>
        </p:blipFill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2C87D-96D4-0C01-0F84-E8BA78C307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27204" y="4681728"/>
            <a:ext cx="5449824" cy="1280160"/>
          </a:xfrm>
        </p:spPr>
        <p:txBody>
          <a:bodyPr>
            <a:normAutofit/>
          </a:bodyPr>
          <a:lstStyle/>
          <a:p>
            <a:r>
              <a:rPr lang="en-US" dirty="0">
                <a:hlinkClick r:id="rId5"/>
              </a:rPr>
              <a:t>The Empty Pot</a:t>
            </a:r>
            <a:endParaRPr lang="en-US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124EC-377B-E27F-D7EC-03904CC730C6}"/>
              </a:ext>
            </a:extLst>
          </p:cNvPr>
          <p:cNvSpPr txBox="1"/>
          <p:nvPr/>
        </p:nvSpPr>
        <p:spPr>
          <a:xfrm>
            <a:off x="10001978" y="6657945"/>
            <a:ext cx="219002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myboogers/400528247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327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{709879D2-A895-4E08-BA5F-3FD54B5E4F2A}tf11964407_win32</Template>
  <TotalTime>3314</TotalTime>
  <Words>668</Words>
  <Application>Microsoft Office PowerPoint</Application>
  <PresentationFormat>Widescreen</PresentationFormat>
  <Paragraphs>115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Gill Sans Nova Light</vt:lpstr>
      <vt:lpstr>Google Sans</vt:lpstr>
      <vt:lpstr>Sagona Book</vt:lpstr>
      <vt:lpstr>Times New Roman</vt:lpstr>
      <vt:lpstr>Custom</vt:lpstr>
      <vt:lpstr>Moral Theme</vt:lpstr>
      <vt:lpstr>                What is moral theme?</vt:lpstr>
      <vt:lpstr>A moral is a type of message in a story that teaches a lesson about right and wrong, or how to make decisions and treat others.  We see moral theme usually in fairy tales, folktales, and fables.</vt:lpstr>
      <vt:lpstr>PowerPoint Presentation</vt:lpstr>
      <vt:lpstr>The Tortoise and the Hare  The Fox and the Crow  The Ant and the Grasshopper  The Little Red Riding Hood </vt:lpstr>
      <vt:lpstr>Moral Theme Stories</vt:lpstr>
      <vt:lpstr>What do you think  is the moral or lesson of the story The Emperor’s New Clothes ?</vt:lpstr>
      <vt:lpstr>The moral of the story is:  It is best to trust oneself and be honest; Speak up for the truth and what is right.  Without honesty, people often end up looking very foolish. </vt:lpstr>
      <vt:lpstr>Moral Theme Stories</vt:lpstr>
      <vt:lpstr>What do you think  is the moral or lesson of the story The Empty Pot?</vt:lpstr>
      <vt:lpstr>The moral of the story "The Empty Pot" is that honesty and hard work are more valuable than deceit. Being truthful can lead to unexpected rewards.</vt:lpstr>
      <vt:lpstr>How are two stories similar or different? Cut each sentence and glue each under correct category.</vt:lpstr>
      <vt:lpstr>Check your work. How are two stories similar or different?</vt:lpstr>
      <vt:lpstr>Exit ticket</vt:lpstr>
      <vt:lpstr>PowerPoint Presentation</vt:lpstr>
      <vt:lpstr>Thank you!</vt:lpstr>
      <vt:lpstr>Additional slides are below for extra work if needed.</vt:lpstr>
      <vt:lpstr>Moral theme words</vt:lpstr>
      <vt:lpstr>Synonyms </vt:lpstr>
      <vt:lpstr>Antonyms are opposite words  good                    Evil</vt:lpstr>
      <vt:lpstr>Connect each word to its antonym (opposite word)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todd allmand</dc:creator>
  <cp:lastModifiedBy>todd allmand</cp:lastModifiedBy>
  <cp:revision>2</cp:revision>
  <dcterms:created xsi:type="dcterms:W3CDTF">2024-09-13T13:22:11Z</dcterms:created>
  <dcterms:modified xsi:type="dcterms:W3CDTF">2024-12-13T01:45:25Z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